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59" r:id="rId4"/>
    <p:sldId id="290" r:id="rId5"/>
    <p:sldId id="271" r:id="rId6"/>
    <p:sldId id="260" r:id="rId7"/>
    <p:sldId id="261" r:id="rId8"/>
    <p:sldId id="269" r:id="rId9"/>
    <p:sldId id="291" r:id="rId10"/>
    <p:sldId id="270" r:id="rId11"/>
    <p:sldId id="262" r:id="rId12"/>
    <p:sldId id="263" r:id="rId13"/>
    <p:sldId id="287" r:id="rId14"/>
    <p:sldId id="288" r:id="rId15"/>
    <p:sldId id="289" r:id="rId16"/>
    <p:sldId id="264" r:id="rId17"/>
    <p:sldId id="265" r:id="rId18"/>
    <p:sldId id="266" r:id="rId19"/>
    <p:sldId id="286" r:id="rId20"/>
    <p:sldId id="267" r:id="rId21"/>
    <p:sldId id="285" r:id="rId22"/>
    <p:sldId id="268" r:id="rId23"/>
    <p:sldId id="272" r:id="rId24"/>
    <p:sldId id="273" r:id="rId25"/>
    <p:sldId id="274" r:id="rId26"/>
    <p:sldId id="275" r:id="rId27"/>
    <p:sldId id="276" r:id="rId28"/>
    <p:sldId id="27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130F"/>
    <a:srgbClr val="053F85"/>
    <a:srgbClr val="992727"/>
    <a:srgbClr val="057B5C"/>
    <a:srgbClr val="073D55"/>
    <a:srgbClr val="0B5B7F"/>
    <a:srgbClr val="74879C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8" autoAdjust="0"/>
    <p:restoredTop sz="94599" autoAdjust="0"/>
  </p:normalViewPr>
  <p:slideViewPr>
    <p:cSldViewPr>
      <p:cViewPr>
        <p:scale>
          <a:sx n="50" d="100"/>
          <a:sy n="50" d="100"/>
        </p:scale>
        <p:origin x="-2256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oelle_bathurst\AppData\Local\Microsoft\Windows\Temporary%20Internet%20Files\Content.Outlook\SP3XW3JC\BKM%209e%20Ch%2004%20spreadsheets%20NFB-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'Fig 4.4'!$B$3</c:f>
              <c:strCache>
                <c:ptCount val="1"/>
                <c:pt idx="0">
                  <c:v>Diversified equity funds</c:v>
                </c:pt>
              </c:strCache>
            </c:strRef>
          </c:tx>
          <c:spPr>
            <a:solidFill>
              <a:srgbClr val="053F85"/>
            </a:solidFill>
          </c:spPr>
          <c:cat>
            <c:numRef>
              <c:f>'Fig 4.4'!$A$4:$A$43</c:f>
              <c:numCache>
                <c:formatCode>General</c:formatCode>
                <c:ptCount val="40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</c:numCache>
            </c:numRef>
          </c:cat>
          <c:val>
            <c:numRef>
              <c:f>'Fig 4.4'!$B$4:$B$43</c:f>
              <c:numCache>
                <c:formatCode>0.00%</c:formatCode>
                <c:ptCount val="40"/>
                <c:pt idx="0">
                  <c:v>0.18590000000000007</c:v>
                </c:pt>
                <c:pt idx="1">
                  <c:v>9.1600000000000029E-2</c:v>
                </c:pt>
                <c:pt idx="2">
                  <c:v>-0.24940000000000007</c:v>
                </c:pt>
                <c:pt idx="3">
                  <c:v>-0.25330000000000008</c:v>
                </c:pt>
                <c:pt idx="4">
                  <c:v>0.32320000000000015</c:v>
                </c:pt>
                <c:pt idx="5">
                  <c:v>0.24480000000000005</c:v>
                </c:pt>
                <c:pt idx="6">
                  <c:v>1.2900000000000003E-2</c:v>
                </c:pt>
                <c:pt idx="7">
                  <c:v>0.11119999999999998</c:v>
                </c:pt>
                <c:pt idx="8">
                  <c:v>0.28690000000000015</c:v>
                </c:pt>
                <c:pt idx="9">
                  <c:v>0.33480000000000021</c:v>
                </c:pt>
                <c:pt idx="10">
                  <c:v>-1.3299999999999998E-2</c:v>
                </c:pt>
                <c:pt idx="11">
                  <c:v>0.25030000000000002</c:v>
                </c:pt>
                <c:pt idx="12">
                  <c:v>0.20230000000000001</c:v>
                </c:pt>
                <c:pt idx="13">
                  <c:v>-2.0900000000000002E-2</c:v>
                </c:pt>
                <c:pt idx="14">
                  <c:v>0.2717</c:v>
                </c:pt>
                <c:pt idx="15">
                  <c:v>0.13389999999999999</c:v>
                </c:pt>
                <c:pt idx="16">
                  <c:v>5.0000000000000018E-3</c:v>
                </c:pt>
                <c:pt idx="17">
                  <c:v>0.14440000000000006</c:v>
                </c:pt>
                <c:pt idx="18">
                  <c:v>0.23990000000000006</c:v>
                </c:pt>
                <c:pt idx="19">
                  <c:v>-6.2700000000000033E-2</c:v>
                </c:pt>
                <c:pt idx="20">
                  <c:v>0.35610000000000008</c:v>
                </c:pt>
                <c:pt idx="21">
                  <c:v>8.8900000000000035E-2</c:v>
                </c:pt>
                <c:pt idx="22">
                  <c:v>0.12509999999999999</c:v>
                </c:pt>
                <c:pt idx="23">
                  <c:v>-1.6799999999999999E-2</c:v>
                </c:pt>
                <c:pt idx="24">
                  <c:v>0.31080000000000013</c:v>
                </c:pt>
                <c:pt idx="25">
                  <c:v>0.19480000000000003</c:v>
                </c:pt>
                <c:pt idx="26">
                  <c:v>0.24360000000000001</c:v>
                </c:pt>
                <c:pt idx="27">
                  <c:v>0.14520000000000005</c:v>
                </c:pt>
                <c:pt idx="28">
                  <c:v>0.27110000000000001</c:v>
                </c:pt>
                <c:pt idx="29">
                  <c:v>-3.0000000000000014E-3</c:v>
                </c:pt>
                <c:pt idx="30">
                  <c:v>-9.2000000000000026E-2</c:v>
                </c:pt>
                <c:pt idx="31">
                  <c:v>-0.21600000000000005</c:v>
                </c:pt>
                <c:pt idx="32">
                  <c:v>0.32900000000000013</c:v>
                </c:pt>
                <c:pt idx="33">
                  <c:v>0.12100000000000002</c:v>
                </c:pt>
                <c:pt idx="34">
                  <c:v>6.6000000000000003E-2</c:v>
                </c:pt>
                <c:pt idx="35">
                  <c:v>0.126</c:v>
                </c:pt>
                <c:pt idx="36">
                  <c:v>6.200000000000002E-2</c:v>
                </c:pt>
                <c:pt idx="37">
                  <c:v>-0.37500000000000011</c:v>
                </c:pt>
                <c:pt idx="38">
                  <c:v>0.2950000000000001</c:v>
                </c:pt>
                <c:pt idx="39">
                  <c:v>0.15700000000000006</c:v>
                </c:pt>
              </c:numCache>
            </c:numRef>
          </c:val>
        </c:ser>
        <c:ser>
          <c:idx val="1"/>
          <c:order val="1"/>
          <c:tx>
            <c:strRef>
              <c:f>'Fig 4.4'!$C$3</c:f>
              <c:strCache>
                <c:ptCount val="1"/>
                <c:pt idx="0">
                  <c:v>Wilshire return</c:v>
                </c:pt>
              </c:strCache>
            </c:strRef>
          </c:tx>
          <c:spPr>
            <a:solidFill>
              <a:srgbClr val="BD130F"/>
            </a:solidFill>
          </c:spPr>
          <c:cat>
            <c:numRef>
              <c:f>'Fig 4.4'!$A$4:$A$43</c:f>
              <c:numCache>
                <c:formatCode>General</c:formatCode>
                <c:ptCount val="40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</c:numCache>
            </c:numRef>
          </c:cat>
          <c:val>
            <c:numRef>
              <c:f>'Fig 4.4'!$C$4:$C$43</c:f>
              <c:numCache>
                <c:formatCode>0.00%</c:formatCode>
                <c:ptCount val="40"/>
                <c:pt idx="0">
                  <c:v>0.17680000000000012</c:v>
                </c:pt>
                <c:pt idx="1">
                  <c:v>0.17980115567641058</c:v>
                </c:pt>
                <c:pt idx="2">
                  <c:v>-0.18515690836148341</c:v>
                </c:pt>
                <c:pt idx="3">
                  <c:v>-0.28388077643814336</c:v>
                </c:pt>
                <c:pt idx="4">
                  <c:v>0.38472647378295688</c:v>
                </c:pt>
                <c:pt idx="5">
                  <c:v>0.26587333422471826</c:v>
                </c:pt>
                <c:pt idx="6">
                  <c:v>-2.6371010900487341E-2</c:v>
                </c:pt>
                <c:pt idx="7">
                  <c:v>9.2748088842601537E-2</c:v>
                </c:pt>
                <c:pt idx="8">
                  <c:v>0.25562078482503925</c:v>
                </c:pt>
                <c:pt idx="9">
                  <c:v>0.33669806497182625</c:v>
                </c:pt>
                <c:pt idx="10">
                  <c:v>-3.7497683259132053E-2</c:v>
                </c:pt>
                <c:pt idx="11">
                  <c:v>0.1871025893149787</c:v>
                </c:pt>
                <c:pt idx="12">
                  <c:v>0.23465908306528441</c:v>
                </c:pt>
                <c:pt idx="13">
                  <c:v>3.0471851065019279E-2</c:v>
                </c:pt>
                <c:pt idx="14">
                  <c:v>0.32564473295157081</c:v>
                </c:pt>
                <c:pt idx="15">
                  <c:v>0.16094964670637854</c:v>
                </c:pt>
                <c:pt idx="16">
                  <c:v>2.2744698514650014E-2</c:v>
                </c:pt>
                <c:pt idx="17">
                  <c:v>0.17941559168971716</c:v>
                </c:pt>
                <c:pt idx="18">
                  <c:v>0.29173814568568712</c:v>
                </c:pt>
                <c:pt idx="19">
                  <c:v>-6.180988483044704E-2</c:v>
                </c:pt>
                <c:pt idx="20">
                  <c:v>0.34204405560425472</c:v>
                </c:pt>
                <c:pt idx="21">
                  <c:v>8.9675204552580851E-2</c:v>
                </c:pt>
                <c:pt idx="22">
                  <c:v>0.11281435229883964</c:v>
                </c:pt>
                <c:pt idx="23">
                  <c:v>-6.4608002797694752E-4</c:v>
                </c:pt>
                <c:pt idx="24">
                  <c:v>0.36448607138461758</c:v>
                </c:pt>
                <c:pt idx="25">
                  <c:v>0.21211218918218433</c:v>
                </c:pt>
                <c:pt idx="26">
                  <c:v>0.31291139876026786</c:v>
                </c:pt>
                <c:pt idx="27">
                  <c:v>0.23430953057311268</c:v>
                </c:pt>
                <c:pt idx="28">
                  <c:v>0.23559288042809276</c:v>
                </c:pt>
                <c:pt idx="29">
                  <c:v>-0.10894134903794628</c:v>
                </c:pt>
                <c:pt idx="30">
                  <c:v>-0.10974029057487114</c:v>
                </c:pt>
                <c:pt idx="31">
                  <c:v>-0.20859723999003221</c:v>
                </c:pt>
                <c:pt idx="32">
                  <c:v>0.31640676957947095</c:v>
                </c:pt>
                <c:pt idx="33">
                  <c:v>0.12478711430339962</c:v>
                </c:pt>
                <c:pt idx="34">
                  <c:v>6.3765130264961334E-2</c:v>
                </c:pt>
                <c:pt idx="35">
                  <c:v>0.15773374242351523</c:v>
                </c:pt>
                <c:pt idx="36">
                  <c:v>5.6152551431372322E-2</c:v>
                </c:pt>
                <c:pt idx="37">
                  <c:v>-0.37234752455375175</c:v>
                </c:pt>
                <c:pt idx="38">
                  <c:v>0.28304061445005485</c:v>
                </c:pt>
                <c:pt idx="39">
                  <c:v>0.17164376597819378</c:v>
                </c:pt>
              </c:numCache>
            </c:numRef>
          </c:val>
        </c:ser>
        <c:axId val="35240192"/>
        <c:axId val="35250176"/>
      </c:barChart>
      <c:dateAx>
        <c:axId val="35240192"/>
        <c:scaling>
          <c:orientation val="minMax"/>
        </c:scaling>
        <c:axPos val="b"/>
        <c:numFmt formatCode="General" sourceLinked="1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35250176"/>
        <c:crosses val="autoZero"/>
        <c:lblOffset val="100"/>
        <c:baseTimeUnit val="days"/>
      </c:dateAx>
      <c:valAx>
        <c:axId val="352501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Rate of return (%)</a:t>
                </a:r>
              </a:p>
            </c:rich>
          </c:tx>
        </c:title>
        <c:numFmt formatCode="0%" sourceLinked="0"/>
        <c:tickLblPos val="nextTo"/>
        <c:crossAx val="35240192"/>
        <c:crosses val="autoZero"/>
        <c:crossBetween val="between"/>
      </c:valAx>
    </c:plotArea>
    <c:legend>
      <c:legendPos val="b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EACC4">
            <a:alpha val="380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9"/>
          <p:cNvSpPr/>
          <p:nvPr/>
        </p:nvSpPr>
        <p:spPr>
          <a:xfrm>
            <a:off x="6324600" y="2362200"/>
            <a:ext cx="2590800" cy="2590800"/>
          </a:xfrm>
          <a:prstGeom prst="ellipse">
            <a:avLst/>
          </a:prstGeom>
          <a:solidFill>
            <a:srgbClr val="8EAC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8"/>
          <p:cNvSpPr/>
          <p:nvPr/>
        </p:nvSpPr>
        <p:spPr>
          <a:xfrm>
            <a:off x="457200" y="1122363"/>
            <a:ext cx="7543800" cy="2154237"/>
          </a:xfrm>
          <a:prstGeom prst="roundRect">
            <a:avLst/>
          </a:prstGeom>
          <a:solidFill>
            <a:srgbClr val="BD130F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7"/>
          <p:cNvCxnSpPr/>
          <p:nvPr/>
        </p:nvCxnSpPr>
        <p:spPr>
          <a:xfrm>
            <a:off x="457200" y="3398838"/>
            <a:ext cx="5638800" cy="0"/>
          </a:xfrm>
          <a:prstGeom prst="line">
            <a:avLst/>
          </a:prstGeom>
          <a:ln w="19050">
            <a:solidFill>
              <a:srgbClr val="0B5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2065"/>
          <p:cNvSpPr txBox="1">
            <a:spLocks noChangeArrowheads="1"/>
          </p:cNvSpPr>
          <p:nvPr userDrawn="1"/>
        </p:nvSpPr>
        <p:spPr bwMode="auto">
          <a:xfrm>
            <a:off x="92075" y="6553200"/>
            <a:ext cx="1812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McGraw-Hill/Irwin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8" name="Text Box 2066"/>
          <p:cNvSpPr txBox="1">
            <a:spLocks noChangeArrowheads="1"/>
          </p:cNvSpPr>
          <p:nvPr userDrawn="1"/>
        </p:nvSpPr>
        <p:spPr bwMode="auto">
          <a:xfrm>
            <a:off x="3397250" y="6537325"/>
            <a:ext cx="573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        Copyright © 2013 by The McGraw-Hill Companies, Inc. All rights reserved.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22218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05200"/>
            <a:ext cx="5486400" cy="2057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3200" i="0" kern="1200" dirty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0" y="0"/>
            <a:ext cx="9144000" cy="182563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8"/>
          <p:cNvCxnSpPr/>
          <p:nvPr/>
        </p:nvCxnSpPr>
        <p:spPr>
          <a:xfrm>
            <a:off x="73025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9"/>
          <p:cNvSpPr/>
          <p:nvPr userDrawn="1"/>
        </p:nvSpPr>
        <p:spPr>
          <a:xfrm>
            <a:off x="0" y="6497638"/>
            <a:ext cx="9144000" cy="365125"/>
          </a:xfrm>
          <a:prstGeom prst="rect">
            <a:avLst/>
          </a:prstGeom>
          <a:solidFill>
            <a:srgbClr val="0B5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-3175" y="6507163"/>
            <a:ext cx="4114800" cy="3302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50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The McGraw-Hill Companies, © 2013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927975" y="6518275"/>
            <a:ext cx="1066800" cy="328613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3D56957-2853-41A3-B497-A02736FB3530}" type="slidenum">
              <a:rPr lang="en-US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9" name="Rectangle 12"/>
          <p:cNvSpPr/>
          <p:nvPr userDrawn="1"/>
        </p:nvSpPr>
        <p:spPr>
          <a:xfrm>
            <a:off x="0" y="0"/>
            <a:ext cx="9144000" cy="182563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Connector 13"/>
          <p:cNvCxnSpPr/>
          <p:nvPr userDrawn="1"/>
        </p:nvCxnSpPr>
        <p:spPr>
          <a:xfrm>
            <a:off x="73025" y="990600"/>
            <a:ext cx="8991600" cy="0"/>
          </a:xfrm>
          <a:prstGeom prst="line">
            <a:avLst/>
          </a:prstGeom>
          <a:ln w="28575">
            <a:solidFill>
              <a:srgbClr val="9927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4"/>
          <p:cNvSpPr/>
          <p:nvPr userDrawn="1"/>
        </p:nvSpPr>
        <p:spPr>
          <a:xfrm>
            <a:off x="0" y="6497638"/>
            <a:ext cx="9144000" cy="365125"/>
          </a:xfrm>
          <a:prstGeom prst="rect">
            <a:avLst/>
          </a:prstGeom>
          <a:solidFill>
            <a:srgbClr val="0B5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080375" y="6529388"/>
            <a:ext cx="1066800" cy="328612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000" b="1">
                <a:solidFill>
                  <a:srgbClr val="FFFFFF"/>
                </a:solidFill>
                <a:latin typeface="Times New Roman" pitchFamily="18" charset="0"/>
                <a:ea typeface="Microsoft YaHei"/>
                <a:cs typeface="Microsoft YaHei"/>
              </a:rPr>
              <a:t>4-</a:t>
            </a:r>
            <a:fld id="{EE867602-252E-4ECC-94BF-066EE4C2979F}" type="slidenum">
              <a:rPr lang="en-US" sz="1000" b="1">
                <a:solidFill>
                  <a:srgbClr val="FFFFFF"/>
                </a:solidFill>
                <a:latin typeface="Times New Roman" pitchFamily="18" charset="0"/>
                <a:ea typeface="Microsoft YaHei"/>
                <a:cs typeface="Microsoft YaHei"/>
              </a:rPr>
              <a:pPr algn="r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t>‹#›</a:t>
            </a:fld>
            <a:endParaRPr lang="en-US" sz="1000" b="1">
              <a:solidFill>
                <a:srgbClr val="FFFFFF"/>
              </a:solidFill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8925" y="152400"/>
            <a:ext cx="8566150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0B5B7F"/>
          </a:solidFill>
          <a:latin typeface="+mj-lt"/>
          <a:ea typeface="Aharoni"/>
          <a:cs typeface="Aharoni" pitchFamily="2" charset="-79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i.org/" TargetMode="External"/><Relationship Id="rId2" Type="http://schemas.openxmlformats.org/officeDocument/2006/relationships/hyperlink" Target="http://www.morningstar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5000" y="1333500"/>
            <a:ext cx="68580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0B5B7F"/>
                </a:solidFill>
                <a:latin typeface="+mj-lt"/>
              </a:rPr>
              <a:t>Mutual Funds and Other Investment Companies</a:t>
            </a:r>
            <a:endParaRPr lang="en-US" sz="4800" dirty="0">
              <a:solidFill>
                <a:srgbClr val="0B5B7F"/>
              </a:solidFill>
              <a:latin typeface="+mj-lt"/>
            </a:endParaRPr>
          </a:p>
        </p:txBody>
      </p:sp>
      <p:sp>
        <p:nvSpPr>
          <p:cNvPr id="4098" name="TextBox 4"/>
          <p:cNvSpPr txBox="1">
            <a:spLocks noChangeArrowheads="1"/>
          </p:cNvSpPr>
          <p:nvPr/>
        </p:nvSpPr>
        <p:spPr bwMode="auto">
          <a:xfrm>
            <a:off x="7010400" y="3048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800">
                <a:solidFill>
                  <a:srgbClr val="0B5B7F"/>
                </a:solidFill>
              </a:rPr>
              <a:t> 4</a:t>
            </a:r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546100" y="3592513"/>
            <a:ext cx="51816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74879C"/>
                </a:solidFill>
              </a:rPr>
              <a:t>Bodie, Kane, and Marcus</a:t>
            </a:r>
          </a:p>
          <a:p>
            <a:r>
              <a:rPr lang="en-US" sz="3200" i="1">
                <a:solidFill>
                  <a:srgbClr val="74879C"/>
                </a:solidFill>
              </a:rPr>
              <a:t>Essentials of Investments, </a:t>
            </a:r>
            <a:r>
              <a:rPr lang="en-US" sz="3200">
                <a:solidFill>
                  <a:srgbClr val="74879C"/>
                </a:solidFill>
              </a:rPr>
              <a:t>9</a:t>
            </a:r>
            <a:r>
              <a:rPr lang="en-US" sz="3200" baseline="30000">
                <a:solidFill>
                  <a:srgbClr val="74879C"/>
                </a:solidFill>
              </a:rPr>
              <a:t>th</a:t>
            </a:r>
            <a:r>
              <a:rPr lang="en-US" sz="3200">
                <a:solidFill>
                  <a:srgbClr val="74879C"/>
                </a:solidFill>
              </a:rPr>
              <a:t> Edition</a:t>
            </a:r>
            <a:endParaRPr lang="en-US" sz="3200" i="1">
              <a:solidFill>
                <a:srgbClr val="74879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4.3 Mutual Funds</a:t>
            </a:r>
            <a:endParaRPr lang="en-US" dirty="0">
              <a:ea typeface="+mj-ea"/>
            </a:endParaRPr>
          </a:p>
        </p:txBody>
      </p:sp>
      <p:sp>
        <p:nvSpPr>
          <p:cNvPr id="13314" name="Content Placeholder 4"/>
          <p:cNvSpPr>
            <a:spLocks noGrp="1"/>
          </p:cNvSpPr>
          <p:nvPr>
            <p:ph idx="1"/>
          </p:nvPr>
        </p:nvSpPr>
        <p:spPr bwMode="auto">
          <a:xfrm>
            <a:off x="381000" y="1143000"/>
            <a:ext cx="84582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Investment Policies</a:t>
            </a:r>
          </a:p>
          <a:p>
            <a:pPr lvl="1"/>
            <a:r>
              <a:rPr lang="en-US" smtClean="0"/>
              <a:t>Asset allocation and flexible funds</a:t>
            </a:r>
          </a:p>
          <a:p>
            <a:pPr lvl="2"/>
            <a:r>
              <a:rPr lang="en-US" smtClean="0"/>
              <a:t>Stocks and bonds—proportion varies according to market forecast</a:t>
            </a:r>
          </a:p>
          <a:p>
            <a:pPr lvl="1"/>
            <a:r>
              <a:rPr lang="en-US" smtClean="0"/>
              <a:t>Index funds</a:t>
            </a:r>
          </a:p>
          <a:p>
            <a:pPr lvl="2"/>
            <a:r>
              <a:rPr lang="en-US" smtClean="0"/>
              <a:t>Try to match performance of broad market index</a:t>
            </a:r>
          </a:p>
          <a:p>
            <a:pPr lvl="2"/>
            <a:r>
              <a:rPr lang="en-US" smtClean="0"/>
              <a:t>Buy shares in securities included in particular index in proportion to security’s representation in 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ea typeface="+mj-ea"/>
              </a:rPr>
              <a:t>Table 4.1 U.S. Mutual Funds by Investment Classification</a:t>
            </a:r>
            <a:endParaRPr lang="en-US" sz="2800" dirty="0">
              <a:ea typeface="+mj-ea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1054100"/>
          <a:ext cx="8686800" cy="5267325"/>
        </p:xfrm>
        <a:graphic>
          <a:graphicData uri="http://schemas.openxmlformats.org/drawingml/2006/table">
            <a:tbl>
              <a:tblPr/>
              <a:tblGrid>
                <a:gridCol w="340659"/>
                <a:gridCol w="390518"/>
                <a:gridCol w="2249587"/>
                <a:gridCol w="1515036"/>
                <a:gridCol w="2286000"/>
                <a:gridCol w="1904999"/>
              </a:tblGrid>
              <a:tr h="189186">
                <a:tc gridSpan="2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Assets ($ billion)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Percent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of Total Assets 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Number of 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18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Equity Funds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Capital appreciation focus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2,912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24.2%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3,037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World/international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1,660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13.8%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968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return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1,950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16.2%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762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   Total equity funds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6,522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54.2%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4,767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987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Bond Funds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Corporate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301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2.5%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293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High yield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157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1.3%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206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World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84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0.7%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122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Government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203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1.7%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301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Strategic income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560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4.7%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370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Single-state municipal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156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1.3%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451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National municipal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218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1.8%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224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   Total bond funds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1,679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14.0%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1,967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Hybrid (bond/stock) funds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713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5.9%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488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2954">
                <a:tc gridSpan="2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Money market funds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Taxable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2,642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22.0%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548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Tax-exempt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465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3.9%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259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   Total money market funds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3,107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25.8%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807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18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12,021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100.0%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8,029</a:t>
                      </a:r>
                    </a:p>
                  </a:txBody>
                  <a:tcPr marL="7007" marR="7007" marT="70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3700" smtClean="0">
                <a:cs typeface="Aharoni"/>
              </a:rPr>
              <a:t>4.4 Costs of Investing in Mutual Funds</a:t>
            </a:r>
          </a:p>
        </p:txBody>
      </p:sp>
      <p:sp>
        <p:nvSpPr>
          <p:cNvPr id="15362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Fee Structure</a:t>
            </a:r>
          </a:p>
          <a:p>
            <a:pPr lvl="1"/>
            <a:r>
              <a:rPr lang="en-US" smtClean="0"/>
              <a:t>Operating expenses: Costs incurred by mutual fund in operating portfolio</a:t>
            </a:r>
          </a:p>
          <a:p>
            <a:pPr lvl="1"/>
            <a:r>
              <a:rPr lang="en-US" smtClean="0"/>
              <a:t>Front-end load: Commission or sales charge paid when purchasing shares</a:t>
            </a:r>
          </a:p>
          <a:p>
            <a:pPr lvl="1"/>
            <a:r>
              <a:rPr lang="en-US" smtClean="0"/>
              <a:t>Back-end load: “Exit” fee incurred when selling shares</a:t>
            </a:r>
          </a:p>
          <a:p>
            <a:pPr lvl="1"/>
            <a:r>
              <a:rPr lang="en-US" smtClean="0"/>
              <a:t>12b-1 charges: Annual fees charged by mutual fund to pay for marketing/distribution costs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3700" smtClean="0">
                <a:cs typeface="Aharoni"/>
              </a:rPr>
              <a:t>4.4 Costs of Investing in Mutual Funds</a:t>
            </a:r>
          </a:p>
        </p:txBody>
      </p:sp>
      <p:sp>
        <p:nvSpPr>
          <p:cNvPr id="16386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Fees, Loads, and Performance</a:t>
            </a:r>
          </a:p>
          <a:p>
            <a:pPr lvl="1"/>
            <a:r>
              <a:rPr lang="en-US" smtClean="0"/>
              <a:t>Gross performance of load funds is statistically identical to gross performance of no-load funds</a:t>
            </a:r>
          </a:p>
          <a:p>
            <a:pPr lvl="1"/>
            <a:r>
              <a:rPr lang="en-US" smtClean="0"/>
              <a:t>Funds with high expenses tend to be poorer performers</a:t>
            </a:r>
          </a:p>
          <a:p>
            <a:pPr lvl="2"/>
            <a:r>
              <a:rPr lang="en-US" sz="2800" smtClean="0"/>
              <a:t>12b-1 charges should be added to expense ratios</a:t>
            </a:r>
          </a:p>
          <a:p>
            <a:pPr lvl="2"/>
            <a:r>
              <a:rPr lang="en-US" sz="2800" smtClean="0"/>
              <a:t>Compare costs with Morningstar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3700" smtClean="0">
                <a:cs typeface="Aharoni"/>
              </a:rPr>
              <a:t>4.4 Costs of Investing in Mutual Funds</a:t>
            </a:r>
          </a:p>
        </p:txBody>
      </p:sp>
      <p:sp>
        <p:nvSpPr>
          <p:cNvPr id="17410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NAV and Effective Load</a:t>
            </a:r>
          </a:p>
          <a:p>
            <a:pPr lvl="1"/>
            <a:r>
              <a:rPr lang="en-US" smtClean="0"/>
              <a:t>Cost to initially purchase one share of load fund = NAV + Front-end load (%) (if any)</a:t>
            </a:r>
          </a:p>
          <a:p>
            <a:pPr lvl="1"/>
            <a:r>
              <a:rPr lang="en-US" smtClean="0"/>
              <a:t>Stated loads typically range from 0 to 8.5%</a:t>
            </a:r>
          </a:p>
          <a:p>
            <a:pPr lvl="1"/>
            <a:r>
              <a:rPr lang="en-US" smtClean="0"/>
              <a:t>Load is designed to offset expenses of marketing the fund; it goes to broker who sells fund to investor</a:t>
            </a:r>
          </a:p>
          <a:p>
            <a:pPr lvl="1"/>
            <a:r>
              <a:rPr lang="en-US" smtClean="0"/>
              <a:t>Effective load greater than stated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3700" smtClean="0">
                <a:cs typeface="Aharoni"/>
              </a:rPr>
              <a:t>4.4 Costs of Investing in Mutual Funds</a:t>
            </a:r>
          </a:p>
        </p:txBody>
      </p:sp>
      <p:sp>
        <p:nvSpPr>
          <p:cNvPr id="18434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Avoiding the Load</a:t>
            </a:r>
          </a:p>
          <a:p>
            <a:pPr lvl="1"/>
            <a:r>
              <a:rPr lang="en-US" smtClean="0"/>
              <a:t>Choose different class of fund shares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514600"/>
            <a:ext cx="61245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1"/>
          <p:cNvSpPr txBox="1">
            <a:spLocks noChangeArrowheads="1"/>
          </p:cNvSpPr>
          <p:nvPr/>
        </p:nvSpPr>
        <p:spPr bwMode="auto">
          <a:xfrm>
            <a:off x="1397000" y="4800600"/>
            <a:ext cx="5638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Notes:</a:t>
            </a:r>
          </a:p>
          <a:p>
            <a:r>
              <a:rPr lang="en-US" sz="1600" baseline="30000"/>
              <a:t>a</a:t>
            </a:r>
            <a:r>
              <a:rPr lang="en-US" sz="1600"/>
              <a:t> Depending on size of investment.</a:t>
            </a:r>
          </a:p>
          <a:p>
            <a:r>
              <a:rPr lang="en-US" sz="1600" baseline="30000"/>
              <a:t>b</a:t>
            </a:r>
            <a:r>
              <a:rPr lang="en-US" sz="1600"/>
              <a:t> Depending on years until holdings are sold.</a:t>
            </a:r>
          </a:p>
          <a:p>
            <a:r>
              <a:rPr lang="en-US" sz="1600" baseline="30000"/>
              <a:t>c</a:t>
            </a:r>
            <a:r>
              <a:rPr lang="en-US" sz="1600"/>
              <a:t> Including service fee of .25%.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3700" smtClean="0">
                <a:cs typeface="Aharoni"/>
              </a:rPr>
              <a:t>4.4 Costs of Investing in Mutual Funds</a:t>
            </a:r>
          </a:p>
        </p:txBody>
      </p:sp>
      <p:sp>
        <p:nvSpPr>
          <p:cNvPr id="8204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Fees and Mutual Fund Returns</a:t>
            </a:r>
          </a:p>
          <a:p>
            <a:pPr lvl="1"/>
            <a:r>
              <a:rPr lang="en-US" smtClean="0"/>
              <a:t>Soft dollars: Value of research services brokerage house provides “free of charge” in exchange for business</a:t>
            </a:r>
          </a:p>
        </p:txBody>
      </p:sp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28600" y="3657600"/>
          <a:ext cx="8610600" cy="915988"/>
        </p:xfrm>
        <a:graphic>
          <a:graphicData uri="http://schemas.openxmlformats.org/presentationml/2006/ole">
            <p:oleObj spid="_x0000_s8202" name="Equation" r:id="rId3" imgW="42799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ea typeface="+mj-ea"/>
              </a:rPr>
              <a:t>Table 4.2 Impact of Costs on Investment Performance</a:t>
            </a:r>
            <a:endParaRPr lang="en-US" sz="3000" dirty="0">
              <a:ea typeface="+mj-ea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1575" y="1600200"/>
            <a:ext cx="68008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1"/>
          <p:cNvSpPr txBox="1">
            <a:spLocks noChangeArrowheads="1"/>
          </p:cNvSpPr>
          <p:nvPr/>
        </p:nvSpPr>
        <p:spPr bwMode="auto">
          <a:xfrm>
            <a:off x="1171575" y="5105400"/>
            <a:ext cx="6800850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Notes: Fund A is no-load with .5% expense ratio, Fund B is no-load with 1.5% total expense ratio, and Fund C has an 8% load on purchases and a 1% expense ratio. Gross return on all funds is 12% per year before expenses.</a:t>
            </a:r>
          </a:p>
          <a:p>
            <a:r>
              <a:rPr lang="en-US" sz="1600"/>
              <a:t>* After front-end load, if any.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4.5 Taxation of Mutual Fund Income</a:t>
            </a:r>
            <a:endParaRPr lang="en-US" dirty="0">
              <a:ea typeface="+mj-ea"/>
            </a:endParaRPr>
          </a:p>
        </p:txBody>
      </p:sp>
      <p:sp>
        <p:nvSpPr>
          <p:cNvPr id="22530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General Tax Rules</a:t>
            </a:r>
          </a:p>
          <a:p>
            <a:pPr lvl="1"/>
            <a:r>
              <a:rPr lang="en-US" smtClean="0"/>
              <a:t>Fund not taxed if diversified and income distributed</a:t>
            </a:r>
          </a:p>
          <a:p>
            <a:pPr lvl="1"/>
            <a:r>
              <a:rPr lang="en-US" smtClean="0"/>
              <a:t>Investor taxed on capital gain and dividend distributions</a:t>
            </a:r>
          </a:p>
          <a:p>
            <a:pPr lvl="1"/>
            <a:r>
              <a:rPr lang="en-US" smtClean="0"/>
              <a:t>Turnover: Ratio of trading activity to assets of portfolio</a:t>
            </a:r>
          </a:p>
          <a:p>
            <a:pPr lvl="1"/>
            <a:r>
              <a:rPr lang="en-US" smtClean="0"/>
              <a:t>Portfolio turnover may affect investor’s tax liability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4.5 Taxation of Mutual Fund Income</a:t>
            </a:r>
            <a:endParaRPr lang="en-US" dirty="0">
              <a:ea typeface="+mj-ea"/>
            </a:endParaRPr>
          </a:p>
        </p:txBody>
      </p:sp>
      <p:sp>
        <p:nvSpPr>
          <p:cNvPr id="23554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Implications of Fund Turnover</a:t>
            </a:r>
          </a:p>
          <a:p>
            <a:pPr lvl="1"/>
            <a:r>
              <a:rPr lang="en-US" smtClean="0"/>
              <a:t>Fund pays commission costs on portfolio purchases and sales—charged against NAV</a:t>
            </a:r>
          </a:p>
          <a:p>
            <a:pPr lvl="1"/>
            <a:r>
              <a:rPr lang="en-US" smtClean="0"/>
              <a:t>Turnover rate measured as annual total asset value bought or sold in a year divided by average total asset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4.1 Investment Companies</a:t>
            </a:r>
            <a:endParaRPr lang="en-US" dirty="0">
              <a:ea typeface="+mj-ea"/>
            </a:endParaRPr>
          </a:p>
        </p:txBody>
      </p:sp>
      <p:sp>
        <p:nvSpPr>
          <p:cNvPr id="5122" name="Content Placeholder 4"/>
          <p:cNvSpPr>
            <a:spLocks noGrp="1"/>
          </p:cNvSpPr>
          <p:nvPr>
            <p:ph idx="1"/>
          </p:nvPr>
        </p:nvSpPr>
        <p:spPr bwMode="auto">
          <a:xfrm>
            <a:off x="457200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Functions</a:t>
            </a:r>
          </a:p>
          <a:p>
            <a:pPr lvl="1"/>
            <a:r>
              <a:rPr lang="en-US" smtClean="0"/>
              <a:t>Record keeping and administration</a:t>
            </a:r>
          </a:p>
          <a:p>
            <a:pPr lvl="1"/>
            <a:r>
              <a:rPr lang="en-US" smtClean="0"/>
              <a:t>Diversification and divisibility</a:t>
            </a:r>
          </a:p>
          <a:p>
            <a:pPr lvl="1"/>
            <a:r>
              <a:rPr lang="en-US" smtClean="0"/>
              <a:t>Professional management</a:t>
            </a:r>
          </a:p>
          <a:p>
            <a:pPr lvl="1"/>
            <a:r>
              <a:rPr lang="en-US" smtClean="0"/>
              <a:t>Lower transaction costs</a:t>
            </a:r>
          </a:p>
          <a:p>
            <a:r>
              <a:rPr lang="en-US" smtClean="0"/>
              <a:t>Definitions</a:t>
            </a:r>
          </a:p>
          <a:p>
            <a:pPr lvl="1"/>
            <a:r>
              <a:rPr lang="en-US" smtClean="0"/>
              <a:t>Investment company:  Financial intermediaries</a:t>
            </a:r>
          </a:p>
          <a:p>
            <a:pPr lvl="1"/>
            <a:r>
              <a:rPr lang="en-US" smtClean="0"/>
              <a:t>Net asset value (NAV): Assets minus liabilities per share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4.6 Exchange-Traded Funds</a:t>
            </a:r>
            <a:endParaRPr lang="en-US" dirty="0">
              <a:ea typeface="+mj-ea"/>
            </a:endParaRPr>
          </a:p>
        </p:txBody>
      </p:sp>
      <p:sp>
        <p:nvSpPr>
          <p:cNvPr id="24578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Exchange-Traded Funds: Offshoots of mutual funds that allow investors to trade index portfolios</a:t>
            </a:r>
          </a:p>
          <a:p>
            <a:r>
              <a:rPr lang="en-US" smtClean="0"/>
              <a:t>Potential Advantages</a:t>
            </a:r>
          </a:p>
          <a:p>
            <a:pPr lvl="1"/>
            <a:r>
              <a:rPr lang="en-US" smtClean="0"/>
              <a:t>Trade continuously throughout day</a:t>
            </a:r>
          </a:p>
          <a:p>
            <a:pPr lvl="1"/>
            <a:r>
              <a:rPr lang="en-US" smtClean="0"/>
              <a:t>Can be sold or purchased on margin</a:t>
            </a:r>
          </a:p>
          <a:p>
            <a:pPr lvl="1"/>
            <a:r>
              <a:rPr lang="en-US" smtClean="0"/>
              <a:t>Potentially lower tax rates</a:t>
            </a:r>
          </a:p>
          <a:p>
            <a:pPr lvl="1"/>
            <a:r>
              <a:rPr lang="en-US" smtClean="0"/>
              <a:t>Lower costs (no marketing, lower fund expenses)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4.6 Exchange-Traded Funds</a:t>
            </a:r>
            <a:endParaRPr lang="en-US" dirty="0">
              <a:ea typeface="+mj-ea"/>
            </a:endParaRPr>
          </a:p>
        </p:txBody>
      </p:sp>
      <p:sp>
        <p:nvSpPr>
          <p:cNvPr id="25602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Potential Disadvantages</a:t>
            </a:r>
          </a:p>
          <a:p>
            <a:pPr lvl="1"/>
            <a:r>
              <a:rPr lang="en-US" smtClean="0"/>
              <a:t>Small deviations from NAV possible</a:t>
            </a:r>
          </a:p>
          <a:p>
            <a:pPr lvl="1"/>
            <a:r>
              <a:rPr lang="en-US" smtClean="0"/>
              <a:t>Brokerage commission to buy ETF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3700" smtClean="0">
                <a:cs typeface="Aharoni"/>
              </a:rPr>
              <a:t>Table 4.3 ETF Sponsors and Products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182688"/>
            <a:ext cx="7162800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Figure 4.2 Assets in ETFs</a:t>
            </a:r>
            <a:endParaRPr lang="en-US" dirty="0">
              <a:ea typeface="+mj-ea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1050925"/>
            <a:ext cx="6365875" cy="534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153988"/>
            <a:ext cx="9067800" cy="836612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sz="2500" smtClean="0">
                <a:cs typeface="Aharoni"/>
              </a:rPr>
              <a:t>Figure 4.3 Investment Company Assets under Management, 2010 ($ Billion)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00200"/>
            <a:ext cx="6651625" cy="414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sz="3700" smtClean="0">
                <a:cs typeface="Aharoni"/>
              </a:rPr>
              <a:t>4.7 Mutual Fund Investment Performance</a:t>
            </a:r>
          </a:p>
        </p:txBody>
      </p:sp>
      <p:sp>
        <p:nvSpPr>
          <p:cNvPr id="29698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On average, mutual fund performance less than broad market performance</a:t>
            </a:r>
          </a:p>
          <a:p>
            <a:r>
              <a:rPr lang="en-US" smtClean="0"/>
              <a:t>Evidence suggests some persistence in positive performance over certain horizons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ea typeface="+mj-ea"/>
              </a:rPr>
              <a:t>Figure 4.4 Average Returns on Diversified Equity Funds vs. Wilshire 5000 Index</a:t>
            </a:r>
            <a:endParaRPr lang="en-US" sz="2800" dirty="0">
              <a:ea typeface="+mj-ea"/>
            </a:endParaRP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76200" y="1143000"/>
          <a:ext cx="8827649" cy="5427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66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3500" smtClean="0">
                <a:cs typeface="Aharoni"/>
              </a:rPr>
              <a:t>Table 4.4 Consistency of Investment Results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6813" y="1728788"/>
            <a:ext cx="681037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4.8 Information on Mutual Funds</a:t>
            </a:r>
            <a:endParaRPr lang="en-US" dirty="0">
              <a:ea typeface="+mj-ea"/>
            </a:endParaRPr>
          </a:p>
        </p:txBody>
      </p:sp>
      <p:sp>
        <p:nvSpPr>
          <p:cNvPr id="32770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Sources of Information on Mutual Funds</a:t>
            </a:r>
          </a:p>
          <a:p>
            <a:pPr lvl="1"/>
            <a:r>
              <a:rPr lang="en-US" smtClean="0"/>
              <a:t>Morningstar (</a:t>
            </a:r>
            <a:r>
              <a:rPr lang="en-US" smtClean="0">
                <a:hlinkClick r:id="rId2"/>
              </a:rPr>
              <a:t>www.morningstar.com</a:t>
            </a:r>
            <a:r>
              <a:rPr lang="en-US" smtClean="0"/>
              <a:t>)</a:t>
            </a:r>
          </a:p>
          <a:p>
            <a:pPr lvl="1"/>
            <a:r>
              <a:rPr lang="en-US" smtClean="0"/>
              <a:t>Fund prospectus</a:t>
            </a:r>
          </a:p>
          <a:p>
            <a:pPr lvl="1"/>
            <a:r>
              <a:rPr lang="en-US" smtClean="0"/>
              <a:t>Yahoo!</a:t>
            </a:r>
          </a:p>
          <a:p>
            <a:pPr lvl="1"/>
            <a:r>
              <a:rPr lang="en-US" i="1" smtClean="0"/>
              <a:t>The Wall Street Journal</a:t>
            </a:r>
          </a:p>
          <a:p>
            <a:pPr lvl="1"/>
            <a:r>
              <a:rPr lang="en-US" smtClean="0"/>
              <a:t>Investment Company Institute (</a:t>
            </a:r>
            <a:r>
              <a:rPr lang="en-US" smtClean="0">
                <a:hlinkClick r:id="rId3"/>
              </a:rPr>
              <a:t>www.ici.org</a:t>
            </a:r>
            <a:r>
              <a:rPr lang="en-US" smtClean="0"/>
              <a:t>)</a:t>
            </a:r>
          </a:p>
          <a:p>
            <a:pPr lvl="1"/>
            <a:r>
              <a:rPr lang="en-US" smtClean="0"/>
              <a:t>American Institute of Individual Investors</a:t>
            </a:r>
          </a:p>
          <a:p>
            <a:pPr lvl="1"/>
            <a:r>
              <a:rPr lang="en-US" smtClean="0"/>
              <a:t>Brokers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4.2 Types of Investment Companies</a:t>
            </a:r>
            <a:endParaRPr lang="en-US" dirty="0">
              <a:ea typeface="+mj-ea"/>
            </a:endParaRPr>
          </a:p>
        </p:txBody>
      </p:sp>
      <p:sp>
        <p:nvSpPr>
          <p:cNvPr id="6146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Unit Investment Trusts</a:t>
            </a:r>
          </a:p>
          <a:p>
            <a:pPr lvl="1"/>
            <a:r>
              <a:rPr lang="en-US" smtClean="0"/>
              <a:t>Money pooled from many investors is invested in portfolio fixed for life of fund</a:t>
            </a:r>
          </a:p>
          <a:p>
            <a:r>
              <a:rPr lang="en-US" smtClean="0"/>
              <a:t>Managed Investment Companies</a:t>
            </a:r>
          </a:p>
          <a:p>
            <a:pPr lvl="1"/>
            <a:r>
              <a:rPr lang="en-US" smtClean="0"/>
              <a:t>Open-end fund: Issues or redeems shares at net value</a:t>
            </a:r>
          </a:p>
          <a:p>
            <a:pPr lvl="1"/>
            <a:r>
              <a:rPr lang="en-US" smtClean="0"/>
              <a:t>Closed-end fund: Shares can’t be redeemed, are traded at prices different than NAV</a:t>
            </a:r>
          </a:p>
          <a:p>
            <a:pPr lvl="1"/>
            <a:r>
              <a:rPr lang="en-US" smtClean="0"/>
              <a:t>Load: Sales commission charged on mutual fund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4.2 Types of Investment Companies</a:t>
            </a:r>
            <a:endParaRPr lang="en-US" dirty="0">
              <a:ea typeface="+mj-ea"/>
            </a:endParaRPr>
          </a:p>
        </p:txBody>
      </p:sp>
      <p:sp>
        <p:nvSpPr>
          <p:cNvPr id="7170" name="Content Placeholder 4"/>
          <p:cNvSpPr>
            <a:spLocks noGrp="1"/>
          </p:cNvSpPr>
          <p:nvPr>
            <p:ph idx="1"/>
          </p:nvPr>
        </p:nvSpPr>
        <p:spPr bwMode="auto">
          <a:xfrm>
            <a:off x="304800" y="1143000"/>
            <a:ext cx="8689975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Open-End and Closed-End Funds: Key Differences</a:t>
            </a:r>
          </a:p>
          <a:p>
            <a:pPr lvl="1"/>
            <a:r>
              <a:rPr lang="en-US" smtClean="0"/>
              <a:t>Shares Outstanding</a:t>
            </a:r>
          </a:p>
          <a:p>
            <a:pPr lvl="2"/>
            <a:r>
              <a:rPr lang="en-US" smtClean="0"/>
              <a:t>Closed-end: No change unless new stock offered</a:t>
            </a:r>
          </a:p>
          <a:p>
            <a:pPr lvl="2"/>
            <a:r>
              <a:rPr lang="en-US" smtClean="0"/>
              <a:t>Open-end: Changes when new shares are sold or old shares are redeemed</a:t>
            </a:r>
          </a:p>
          <a:p>
            <a:pPr lvl="1"/>
            <a:r>
              <a:rPr lang="en-US" smtClean="0"/>
              <a:t>Pricing</a:t>
            </a:r>
          </a:p>
          <a:p>
            <a:pPr lvl="2"/>
            <a:r>
              <a:rPr lang="en-US" smtClean="0"/>
              <a:t>Open-end: Fund share price = Net asset value (NAV)</a:t>
            </a:r>
          </a:p>
          <a:p>
            <a:pPr lvl="2"/>
            <a:r>
              <a:rPr lang="en-US" smtClean="0"/>
              <a:t>Closed-end: Fund share price may trade at premium or discount to NAV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Figure 4.1 Closed-End Mutual Funds</a:t>
            </a:r>
            <a:endParaRPr lang="en-US" dirty="0">
              <a:ea typeface="+mj-ea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1066800"/>
          <a:ext cx="7467600" cy="5334000"/>
        </p:xfrm>
        <a:graphic>
          <a:graphicData uri="http://schemas.openxmlformats.org/drawingml/2006/table">
            <a:tbl>
              <a:tblPr/>
              <a:tblGrid>
                <a:gridCol w="3268768"/>
                <a:gridCol w="653753"/>
                <a:gridCol w="944310"/>
                <a:gridCol w="1162228"/>
                <a:gridCol w="1438542"/>
              </a:tblGrid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Mkt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Price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Prem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/Disc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Wk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Return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Adams Express Company (ADX)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13.81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26.13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Advent/Clay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Enhcd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G&amp;I (LCM)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4.77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23.52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BlackRock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Equity Div (BDV)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5.82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27.39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BlackRock Str Eq Div Achv (BDT)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9.49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26.17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Cohen &amp; Steers CE Oppty (FOF)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8.06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25.17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Cohen &amp; Steers Dvd Mjrs (DVM)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5.99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49.28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Eaton Vance Tax Div Inc (EVT)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8.32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29.89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Gabelli Div &amp; Inc Tr (GDV)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11.05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43.52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Gabelli Equity Trust (GAB)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48.48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General Amer Investors (GAM)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−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13.60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30.93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Guggenheim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Enh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Eq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Inc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(GPM)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0.73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38.93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4.2 Types of Investment Companies</a:t>
            </a:r>
            <a:endParaRPr lang="en-US" dirty="0">
              <a:ea typeface="+mj-ea"/>
            </a:endParaRPr>
          </a:p>
        </p:txBody>
      </p:sp>
      <p:sp>
        <p:nvSpPr>
          <p:cNvPr id="9218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Other Investment Organizations</a:t>
            </a:r>
          </a:p>
          <a:p>
            <a:pPr lvl="1"/>
            <a:r>
              <a:rPr lang="en-US" smtClean="0"/>
              <a:t>Commingled Funds</a:t>
            </a:r>
          </a:p>
          <a:p>
            <a:pPr lvl="2"/>
            <a:r>
              <a:rPr lang="en-US" smtClean="0"/>
              <a:t>Partnership of investors pooling funds; designed for trusts/larger retirement accounts to get professional management for fee</a:t>
            </a:r>
          </a:p>
          <a:p>
            <a:pPr lvl="1"/>
            <a:r>
              <a:rPr lang="en-US" smtClean="0"/>
              <a:t>Real Estate Investment Trusts (REITs)</a:t>
            </a:r>
          </a:p>
          <a:p>
            <a:pPr lvl="2"/>
            <a:r>
              <a:rPr lang="en-US" smtClean="0"/>
              <a:t>Similar to closed-end funds, invests in real estate/real estate loans</a:t>
            </a:r>
          </a:p>
          <a:p>
            <a:pPr lvl="1"/>
            <a:r>
              <a:rPr lang="en-US" smtClean="0"/>
              <a:t>Hedge Funds </a:t>
            </a:r>
          </a:p>
          <a:p>
            <a:pPr lvl="2"/>
            <a:r>
              <a:rPr lang="en-US" smtClean="0"/>
              <a:t>Private speculative investment pool, exempt from SEC regulation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4.3 Mutual Funds</a:t>
            </a:r>
            <a:endParaRPr lang="en-US" dirty="0">
              <a:ea typeface="+mj-ea"/>
            </a:endParaRPr>
          </a:p>
        </p:txBody>
      </p:sp>
      <p:sp>
        <p:nvSpPr>
          <p:cNvPr id="10242" name="Content Placeholder 4"/>
          <p:cNvSpPr>
            <a:spLocks noGrp="1"/>
          </p:cNvSpPr>
          <p:nvPr>
            <p:ph idx="1"/>
          </p:nvPr>
        </p:nvSpPr>
        <p:spPr bwMode="auto">
          <a:xfrm>
            <a:off x="381000" y="1143000"/>
            <a:ext cx="8229600" cy="5105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Investment Policies</a:t>
            </a:r>
          </a:p>
          <a:p>
            <a:pPr lvl="1"/>
            <a:r>
              <a:rPr lang="en-US" smtClean="0"/>
              <a:t>Money market funds</a:t>
            </a:r>
          </a:p>
          <a:p>
            <a:pPr lvl="2"/>
            <a:r>
              <a:rPr lang="en-US" smtClean="0"/>
              <a:t>Commercial paper, repurchase agreements, CDs</a:t>
            </a:r>
          </a:p>
          <a:p>
            <a:pPr lvl="1"/>
            <a:r>
              <a:rPr lang="en-US" smtClean="0"/>
              <a:t>Equity funds</a:t>
            </a:r>
          </a:p>
          <a:p>
            <a:pPr lvl="2"/>
            <a:r>
              <a:rPr lang="en-US" smtClean="0"/>
              <a:t>Invest in stock, some fixed-income, or other securities</a:t>
            </a:r>
          </a:p>
          <a:p>
            <a:pPr lvl="1"/>
            <a:r>
              <a:rPr lang="en-US" smtClean="0"/>
              <a:t>Specialized sector funds</a:t>
            </a:r>
          </a:p>
          <a:p>
            <a:pPr lvl="2"/>
            <a:r>
              <a:rPr lang="en-US" smtClean="0"/>
              <a:t>Concentrate on particular industry</a:t>
            </a:r>
          </a:p>
          <a:p>
            <a:pPr lvl="1"/>
            <a:r>
              <a:rPr lang="en-US" smtClean="0"/>
              <a:t>Bond funds</a:t>
            </a:r>
          </a:p>
          <a:p>
            <a:pPr lvl="2"/>
            <a:r>
              <a:rPr lang="en-US" smtClean="0"/>
              <a:t>Specialize in fixed-income (bonds) sector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4.3 Mutual Funds</a:t>
            </a:r>
            <a:endParaRPr lang="en-US" dirty="0">
              <a:ea typeface="+mj-ea"/>
            </a:endParaRPr>
          </a:p>
        </p:txBody>
      </p:sp>
      <p:sp>
        <p:nvSpPr>
          <p:cNvPr id="11266" name="Content Placeholder 4"/>
          <p:cNvSpPr>
            <a:spLocks noGrp="1"/>
          </p:cNvSpPr>
          <p:nvPr>
            <p:ph idx="1"/>
          </p:nvPr>
        </p:nvSpPr>
        <p:spPr bwMode="auto">
          <a:xfrm>
            <a:off x="381000" y="1143000"/>
            <a:ext cx="84582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Investment Policies</a:t>
            </a:r>
          </a:p>
          <a:p>
            <a:pPr lvl="1"/>
            <a:r>
              <a:rPr lang="en-US" smtClean="0"/>
              <a:t>International funds</a:t>
            </a:r>
          </a:p>
          <a:p>
            <a:pPr lvl="2"/>
            <a:r>
              <a:rPr lang="en-US" sz="2800" smtClean="0"/>
              <a:t>Global funds invest in securities worldwide, including U.S.</a:t>
            </a:r>
          </a:p>
          <a:p>
            <a:pPr lvl="2"/>
            <a:r>
              <a:rPr lang="en-US" sz="2800" smtClean="0"/>
              <a:t>International funds invest outside U.S.</a:t>
            </a:r>
          </a:p>
          <a:p>
            <a:pPr lvl="2"/>
            <a:r>
              <a:rPr lang="en-US" sz="2800" smtClean="0"/>
              <a:t>Regional funds focus on particular part of world</a:t>
            </a:r>
          </a:p>
          <a:p>
            <a:pPr lvl="2"/>
            <a:r>
              <a:rPr lang="en-US" sz="2800" smtClean="0"/>
              <a:t>Emerging market funds invest in developing nations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4.3 Mutual Funds</a:t>
            </a:r>
            <a:endParaRPr lang="en-US" dirty="0">
              <a:ea typeface="+mj-ea"/>
            </a:endParaRPr>
          </a:p>
        </p:txBody>
      </p:sp>
      <p:sp>
        <p:nvSpPr>
          <p:cNvPr id="12290" name="Content Placeholder 4"/>
          <p:cNvSpPr>
            <a:spLocks noGrp="1"/>
          </p:cNvSpPr>
          <p:nvPr>
            <p:ph idx="1"/>
          </p:nvPr>
        </p:nvSpPr>
        <p:spPr bwMode="auto">
          <a:xfrm>
            <a:off x="381000" y="1143000"/>
            <a:ext cx="8458200" cy="5156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Investment Policies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Balanced funds</a:t>
            </a:r>
          </a:p>
          <a:p>
            <a:pPr lvl="2">
              <a:spcBef>
                <a:spcPct val="0"/>
              </a:spcBef>
            </a:pPr>
            <a:r>
              <a:rPr lang="en-US" smtClean="0"/>
              <a:t>Hold both equities and fixed-income securities in stable proportion</a:t>
            </a:r>
          </a:p>
          <a:p>
            <a:pPr lvl="2">
              <a:spcBef>
                <a:spcPct val="0"/>
              </a:spcBef>
            </a:pPr>
            <a:r>
              <a:rPr lang="en-US" smtClean="0"/>
              <a:t>Life-cycle funds: Asset mix ranges from aggressive to conservative</a:t>
            </a:r>
          </a:p>
          <a:p>
            <a:pPr lvl="3">
              <a:spcBef>
                <a:spcPct val="0"/>
              </a:spcBef>
            </a:pPr>
            <a:r>
              <a:rPr lang="en-US" sz="2400" smtClean="0"/>
              <a:t>Static allocation funds maintain stable mix across stocks and bonds</a:t>
            </a:r>
          </a:p>
          <a:p>
            <a:pPr lvl="3">
              <a:spcBef>
                <a:spcPct val="0"/>
              </a:spcBef>
            </a:pPr>
            <a:r>
              <a:rPr lang="en-US" sz="2400" smtClean="0"/>
              <a:t>Targeted maturity funds become more conservative as investor ages</a:t>
            </a:r>
          </a:p>
          <a:p>
            <a:pPr lvl="2">
              <a:spcBef>
                <a:spcPct val="0"/>
              </a:spcBef>
            </a:pPr>
            <a:r>
              <a:rPr lang="en-US" smtClean="0"/>
              <a:t>Funds of funds: Mutual funds that primarily invest in other mutual funds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9e PPT design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9e PPT design template(1)</Template>
  <TotalTime>656</TotalTime>
  <Words>1097</Words>
  <Application>Microsoft Office PowerPoint</Application>
  <PresentationFormat>On-screen Show (4:3)</PresentationFormat>
  <Paragraphs>273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Aharoni</vt:lpstr>
      <vt:lpstr>Calibri</vt:lpstr>
      <vt:lpstr>Times New Roman</vt:lpstr>
      <vt:lpstr>ＭＳ Ｐゴシック</vt:lpstr>
      <vt:lpstr>Microsoft YaHei</vt:lpstr>
      <vt:lpstr>9e PPT design template</vt:lpstr>
      <vt:lpstr>9e PPT design template</vt:lpstr>
      <vt:lpstr>9e PPT design template</vt:lpstr>
      <vt:lpstr>Equation</vt:lpstr>
      <vt:lpstr>Slide 1</vt:lpstr>
      <vt:lpstr>4.1 Investment Companies</vt:lpstr>
      <vt:lpstr>4.2 Types of Investment Companies</vt:lpstr>
      <vt:lpstr>4.2 Types of Investment Companies</vt:lpstr>
      <vt:lpstr>Figure 4.1 Closed-End Mutual Funds</vt:lpstr>
      <vt:lpstr>4.2 Types of Investment Companies</vt:lpstr>
      <vt:lpstr>4.3 Mutual Funds</vt:lpstr>
      <vt:lpstr>4.3 Mutual Funds</vt:lpstr>
      <vt:lpstr>4.3 Mutual Funds</vt:lpstr>
      <vt:lpstr>4.3 Mutual Funds</vt:lpstr>
      <vt:lpstr>Table 4.1 U.S. Mutual Funds by Investment Classification</vt:lpstr>
      <vt:lpstr>4.4 Costs of Investing in Mutual Funds</vt:lpstr>
      <vt:lpstr>4.4 Costs of Investing in Mutual Funds</vt:lpstr>
      <vt:lpstr>4.4 Costs of Investing in Mutual Funds</vt:lpstr>
      <vt:lpstr>4.4 Costs of Investing in Mutual Funds</vt:lpstr>
      <vt:lpstr>4.4 Costs of Investing in Mutual Funds</vt:lpstr>
      <vt:lpstr>Table 4.2 Impact of Costs on Investment Performance</vt:lpstr>
      <vt:lpstr>4.5 Taxation of Mutual Fund Income</vt:lpstr>
      <vt:lpstr>4.5 Taxation of Mutual Fund Income</vt:lpstr>
      <vt:lpstr>4.6 Exchange-Traded Funds</vt:lpstr>
      <vt:lpstr>4.6 Exchange-Traded Funds</vt:lpstr>
      <vt:lpstr>Table 4.3 ETF Sponsors and Products</vt:lpstr>
      <vt:lpstr>Figure 4.2 Assets in ETFs</vt:lpstr>
      <vt:lpstr>Figure 4.3 Investment Company Assets under Management, 2010 ($ Billion)</vt:lpstr>
      <vt:lpstr>4.7 Mutual Fund Investment Performance</vt:lpstr>
      <vt:lpstr>Figure 4.4 Average Returns on Diversified Equity Funds vs. Wilshire 5000 Index</vt:lpstr>
      <vt:lpstr>Table 4.4 Consistency of Investment Results</vt:lpstr>
      <vt:lpstr>4.8 Information on Mutual Funds</vt:lpstr>
    </vt:vector>
  </TitlesOfParts>
  <Company>The McGraw-Hill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Bathurst, Noelle</dc:creator>
  <cp:lastModifiedBy>faiyaz.ahmed</cp:lastModifiedBy>
  <cp:revision>21</cp:revision>
  <dcterms:created xsi:type="dcterms:W3CDTF">2012-03-07T16:46:16Z</dcterms:created>
  <dcterms:modified xsi:type="dcterms:W3CDTF">2012-09-14T07:40:54Z</dcterms:modified>
</cp:coreProperties>
</file>